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2" r:id="rId3"/>
    <p:sldId id="271" r:id="rId4"/>
    <p:sldId id="256" r:id="rId5"/>
    <p:sldId id="257" r:id="rId6"/>
    <p:sldId id="274" r:id="rId7"/>
    <p:sldId id="258" r:id="rId8"/>
    <p:sldId id="259" r:id="rId9"/>
    <p:sldId id="260" r:id="rId10"/>
    <p:sldId id="269" r:id="rId11"/>
    <p:sldId id="275" r:id="rId12"/>
    <p:sldId id="261" r:id="rId13"/>
    <p:sldId id="273" r:id="rId14"/>
    <p:sldId id="262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54" d="100"/>
          <a:sy n="154" d="100"/>
        </p:scale>
        <p:origin x="570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B8443-4902-4490-B917-C3C59307D20E}" type="datetimeFigureOut">
              <a:rPr lang="nl-NL" smtClean="0"/>
              <a:pPr/>
              <a:t>12-4-2020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3549-B0F3-4B7A-996E-CB162E33F0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2339752" y="620688"/>
            <a:ext cx="489654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/>
              <a:t>Voortreffelijkheden</a:t>
            </a:r>
          </a:p>
        </p:txBody>
      </p:sp>
      <p:sp>
        <p:nvSpPr>
          <p:cNvPr id="3" name="Afgeronde rechthoek 2"/>
          <p:cNvSpPr/>
          <p:nvPr/>
        </p:nvSpPr>
        <p:spPr>
          <a:xfrm>
            <a:off x="827584" y="1988840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Vasten algemeen 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5364088" y="1988840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Ramadan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179512" y="3068960"/>
            <a:ext cx="4464496" cy="3600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l-NL" sz="1600" b="1" dirty="0"/>
          </a:p>
          <a:p>
            <a:pPr>
              <a:buFont typeface="Wingdings" pitchFamily="2" charset="2"/>
              <a:buChar char="v"/>
            </a:pPr>
            <a:r>
              <a:rPr lang="nl-NL" b="1" dirty="0"/>
              <a:t> Schild en bescherming</a:t>
            </a:r>
          </a:p>
          <a:p>
            <a:pPr>
              <a:buFont typeface="Wingdings" pitchFamily="2" charset="2"/>
              <a:buChar char="v"/>
            </a:pPr>
            <a:r>
              <a:rPr lang="nl-NL" b="1" dirty="0"/>
              <a:t> Weg naar Paradijs</a:t>
            </a:r>
          </a:p>
          <a:p>
            <a:pPr>
              <a:buFont typeface="Wingdings" pitchFamily="2" charset="2"/>
              <a:buChar char="v"/>
            </a:pPr>
            <a:r>
              <a:rPr lang="nl-NL" b="1" dirty="0"/>
              <a:t> Redding van het Vuur</a:t>
            </a:r>
          </a:p>
          <a:p>
            <a:pPr>
              <a:buFont typeface="Wingdings" pitchFamily="2" charset="2"/>
              <a:buChar char="v"/>
            </a:pPr>
            <a:r>
              <a:rPr lang="nl-NL" b="1" dirty="0"/>
              <a:t> Zuiver voor Allah</a:t>
            </a:r>
          </a:p>
          <a:p>
            <a:pPr>
              <a:buFont typeface="Wingdings" pitchFamily="2" charset="2"/>
              <a:buChar char="v"/>
            </a:pPr>
            <a:r>
              <a:rPr lang="nl-NL" b="1" dirty="0"/>
              <a:t> Beloning onbeperkt</a:t>
            </a:r>
          </a:p>
          <a:p>
            <a:pPr>
              <a:buFont typeface="Wingdings" pitchFamily="2" charset="2"/>
              <a:buChar char="v"/>
            </a:pPr>
            <a:r>
              <a:rPr lang="nl-NL" b="1" dirty="0"/>
              <a:t> Boetedoening voor tekortkomingen</a:t>
            </a:r>
          </a:p>
          <a:p>
            <a:pPr>
              <a:buFont typeface="Wingdings" pitchFamily="2" charset="2"/>
              <a:buChar char="v"/>
            </a:pPr>
            <a:r>
              <a:rPr lang="nl-NL" b="1" dirty="0"/>
              <a:t> Voorspraak op de Dag des Oordeels</a:t>
            </a:r>
          </a:p>
          <a:p>
            <a:pPr>
              <a:buFont typeface="Wingdings" pitchFamily="2" charset="2"/>
              <a:buChar char="v"/>
            </a:pPr>
            <a:r>
              <a:rPr lang="nl-NL" b="1" dirty="0"/>
              <a:t> Dubbele blijdschap</a:t>
            </a:r>
          </a:p>
          <a:p>
            <a:pPr>
              <a:buFont typeface="Wingdings" pitchFamily="2" charset="2"/>
              <a:buChar char="v"/>
            </a:pPr>
            <a:r>
              <a:rPr lang="nl-NL" b="1" dirty="0"/>
              <a:t> Mondgeur bij Allah beter dan muskus</a:t>
            </a:r>
          </a:p>
          <a:p>
            <a:pPr>
              <a:buFont typeface="Wingdings" pitchFamily="2" charset="2"/>
              <a:buChar char="v"/>
            </a:pPr>
            <a:r>
              <a:rPr lang="nl-NL" b="1" dirty="0"/>
              <a:t> Smeekbede wordt verhoord</a:t>
            </a:r>
          </a:p>
          <a:p>
            <a:pPr>
              <a:buFont typeface="Wingdings" pitchFamily="2" charset="2"/>
              <a:buChar char="v"/>
            </a:pPr>
            <a:endParaRPr lang="nl-NL" b="1" dirty="0"/>
          </a:p>
          <a:p>
            <a:endParaRPr lang="nl-NL" sz="1600" b="1" dirty="0"/>
          </a:p>
        </p:txBody>
      </p:sp>
      <p:sp>
        <p:nvSpPr>
          <p:cNvPr id="6" name="Afgeronde rechthoek 5"/>
          <p:cNvSpPr/>
          <p:nvPr/>
        </p:nvSpPr>
        <p:spPr>
          <a:xfrm>
            <a:off x="4860032" y="3068960"/>
            <a:ext cx="4104456" cy="3600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nl-NL" sz="1600" b="1" dirty="0"/>
              <a:t>  Vasten is vergeving van voorgaande zonden</a:t>
            </a:r>
          </a:p>
          <a:p>
            <a:pPr>
              <a:buFont typeface="Wingdings" pitchFamily="2" charset="2"/>
              <a:buChar char="v"/>
            </a:pPr>
            <a:r>
              <a:rPr lang="nl-NL" sz="1600" b="1" dirty="0"/>
              <a:t>  Alle voorgaande volkeren vastten ook verplicht</a:t>
            </a:r>
          </a:p>
          <a:p>
            <a:pPr>
              <a:buFont typeface="Wingdings" pitchFamily="2" charset="2"/>
              <a:buChar char="v"/>
            </a:pPr>
            <a:r>
              <a:rPr lang="nl-NL" sz="1600" b="1" dirty="0"/>
              <a:t> Poorten Paradijs open en poorten Hel gesloten</a:t>
            </a:r>
          </a:p>
          <a:p>
            <a:pPr>
              <a:buFont typeface="Wingdings" pitchFamily="2" charset="2"/>
              <a:buChar char="v"/>
            </a:pPr>
            <a:r>
              <a:rPr lang="nl-NL" sz="1600" b="1" dirty="0"/>
              <a:t> Elke nacht worden mensen vrijgepleit van de Hel</a:t>
            </a:r>
          </a:p>
          <a:p>
            <a:pPr>
              <a:buFont typeface="Wingdings" pitchFamily="2" charset="2"/>
              <a:buChar char="v"/>
            </a:pPr>
            <a:r>
              <a:rPr lang="nl-NL" sz="1600" b="1" dirty="0"/>
              <a:t> Satans zijn vastgeketend </a:t>
            </a:r>
          </a:p>
          <a:p>
            <a:pPr>
              <a:buFont typeface="Wingdings" pitchFamily="2" charset="2"/>
              <a:buChar char="v"/>
            </a:pPr>
            <a:r>
              <a:rPr lang="nl-NL" sz="1600" b="1" dirty="0"/>
              <a:t> Nachtgebeden vergeven voorgaande zonden</a:t>
            </a:r>
          </a:p>
          <a:p>
            <a:pPr>
              <a:buFont typeface="Wingdings" pitchFamily="2" charset="2"/>
              <a:buChar char="v"/>
            </a:pPr>
            <a:r>
              <a:rPr lang="nl-NL" sz="1600" b="1" dirty="0"/>
              <a:t> </a:t>
            </a:r>
            <a:r>
              <a:rPr lang="nl-NL" sz="1600" b="1" dirty="0" err="1"/>
              <a:t>Laylat</a:t>
            </a:r>
            <a:r>
              <a:rPr lang="nl-NL" sz="1600" b="1" dirty="0"/>
              <a:t> </a:t>
            </a:r>
            <a:r>
              <a:rPr lang="nl-NL" sz="1600" b="1" dirty="0" err="1"/>
              <a:t>ul-Qadr</a:t>
            </a:r>
            <a:r>
              <a:rPr lang="nl-NL" sz="1600" b="1" dirty="0"/>
              <a:t>  is beter dan 1000 maanden. </a:t>
            </a:r>
          </a:p>
          <a:p>
            <a:endParaRPr lang="nl-NL" sz="1600" b="1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2483768" y="332656"/>
            <a:ext cx="4320480" cy="120243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Stadia van vasten</a:t>
            </a:r>
          </a:p>
        </p:txBody>
      </p:sp>
      <p:sp>
        <p:nvSpPr>
          <p:cNvPr id="3" name="Afgeronde rechthoek 2"/>
          <p:cNvSpPr/>
          <p:nvPr/>
        </p:nvSpPr>
        <p:spPr>
          <a:xfrm>
            <a:off x="3059832" y="1700808"/>
            <a:ext cx="3168352" cy="93610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b="1" dirty="0"/>
              <a:t>3 dagen elke maand</a:t>
            </a:r>
          </a:p>
          <a:p>
            <a:pPr algn="ctr"/>
            <a:r>
              <a:rPr lang="nl-NL" sz="2000" b="1" dirty="0"/>
              <a:t>&amp; ‘</a:t>
            </a:r>
            <a:r>
              <a:rPr lang="nl-NL" sz="2000" b="1" dirty="0" err="1"/>
              <a:t>Aashoeraa</a:t>
            </a:r>
            <a:r>
              <a:rPr lang="nl-NL" sz="2000" b="1" dirty="0"/>
              <a:t>’</a:t>
            </a:r>
          </a:p>
        </p:txBody>
      </p:sp>
      <p:sp>
        <p:nvSpPr>
          <p:cNvPr id="7" name="Afgeronde rechthoek 6"/>
          <p:cNvSpPr/>
          <p:nvPr/>
        </p:nvSpPr>
        <p:spPr>
          <a:xfrm>
            <a:off x="3131840" y="2996952"/>
            <a:ext cx="3168352" cy="93610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b="1" dirty="0"/>
              <a:t>Ramadan: keuze tussen vasten en armen voeden</a:t>
            </a:r>
          </a:p>
        </p:txBody>
      </p:sp>
      <p:sp>
        <p:nvSpPr>
          <p:cNvPr id="8" name="Afgeronde rechthoek 7"/>
          <p:cNvSpPr/>
          <p:nvPr/>
        </p:nvSpPr>
        <p:spPr>
          <a:xfrm>
            <a:off x="3131840" y="4293096"/>
            <a:ext cx="3168352" cy="93610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b="1" dirty="0"/>
              <a:t>Ramadan: verplicht vasten</a:t>
            </a:r>
          </a:p>
        </p:txBody>
      </p:sp>
      <p:sp>
        <p:nvSpPr>
          <p:cNvPr id="9" name="PIJL-OMLAAG 8"/>
          <p:cNvSpPr/>
          <p:nvPr/>
        </p:nvSpPr>
        <p:spPr>
          <a:xfrm>
            <a:off x="4499992" y="2636912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OMLAAG 9"/>
          <p:cNvSpPr/>
          <p:nvPr/>
        </p:nvSpPr>
        <p:spPr>
          <a:xfrm>
            <a:off x="4499992" y="3933056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fgeronde rechthoek 10"/>
          <p:cNvSpPr/>
          <p:nvPr/>
        </p:nvSpPr>
        <p:spPr>
          <a:xfrm>
            <a:off x="1259632" y="5589240"/>
            <a:ext cx="2304256" cy="93610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Na slaap of ‘</a:t>
            </a:r>
            <a:r>
              <a:rPr lang="nl-NL" sz="1600" b="1" dirty="0" err="1"/>
              <a:t>Ishaa</a:t>
            </a:r>
            <a:r>
              <a:rPr lang="nl-NL" sz="1600" b="1" dirty="0"/>
              <a:t>’-gebed: doorvasten tot </a:t>
            </a:r>
            <a:r>
              <a:rPr lang="nl-NL" sz="1600" b="1" dirty="0" err="1"/>
              <a:t>Maghrib</a:t>
            </a:r>
            <a:r>
              <a:rPr lang="nl-NL" sz="1600" b="1" dirty="0"/>
              <a:t> volgende dag</a:t>
            </a:r>
          </a:p>
        </p:txBody>
      </p:sp>
      <p:sp>
        <p:nvSpPr>
          <p:cNvPr id="12" name="Afgeronde rechthoek 11"/>
          <p:cNvSpPr/>
          <p:nvPr/>
        </p:nvSpPr>
        <p:spPr>
          <a:xfrm>
            <a:off x="5004048" y="5589240"/>
            <a:ext cx="3168352" cy="93610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Na </a:t>
            </a:r>
            <a:r>
              <a:rPr lang="nl-NL" sz="1600" b="1" dirty="0" err="1"/>
              <a:t>If</a:t>
            </a:r>
            <a:r>
              <a:rPr lang="nl-NL" sz="1600" b="1" u="sng" dirty="0" err="1"/>
              <a:t>t</a:t>
            </a:r>
            <a:r>
              <a:rPr lang="nl-NL" sz="1600" b="1" dirty="0" err="1"/>
              <a:t>aar</a:t>
            </a:r>
            <a:r>
              <a:rPr lang="nl-NL" sz="1600" b="1" dirty="0"/>
              <a:t>: toegestaan om te eten tot </a:t>
            </a:r>
            <a:r>
              <a:rPr lang="nl-NL" sz="1600" b="1" dirty="0" err="1"/>
              <a:t>Fadjr</a:t>
            </a:r>
            <a:endParaRPr lang="nl-NL" sz="1600" b="1" dirty="0"/>
          </a:p>
        </p:txBody>
      </p:sp>
      <p:sp>
        <p:nvSpPr>
          <p:cNvPr id="14" name="Gebogen PIJL-OMHOOG 13"/>
          <p:cNvSpPr/>
          <p:nvPr/>
        </p:nvSpPr>
        <p:spPr>
          <a:xfrm rot="10800000">
            <a:off x="2123728" y="4725144"/>
            <a:ext cx="1008112" cy="86409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PIJL-RECHTS 15"/>
          <p:cNvSpPr/>
          <p:nvPr/>
        </p:nvSpPr>
        <p:spPr>
          <a:xfrm>
            <a:off x="3563888" y="5877272"/>
            <a:ext cx="144016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Afgeronde rechthoek 16"/>
          <p:cNvSpPr/>
          <p:nvPr/>
        </p:nvSpPr>
        <p:spPr>
          <a:xfrm>
            <a:off x="6516216" y="2996952"/>
            <a:ext cx="2376264" cy="93610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600" b="1" dirty="0"/>
              <a:t>3</a:t>
            </a:r>
            <a:r>
              <a:rPr lang="nl-NL" sz="1600" b="1" dirty="0"/>
              <a:t> dagen elke maand en</a:t>
            </a:r>
            <a:r>
              <a:rPr lang="ar-SA" sz="1600" b="1" dirty="0"/>
              <a:t>  </a:t>
            </a:r>
            <a:r>
              <a:rPr lang="nl-NL" sz="1600" b="1" dirty="0"/>
              <a:t>‘</a:t>
            </a:r>
            <a:r>
              <a:rPr lang="nl-NL" sz="1600" b="1" dirty="0" err="1"/>
              <a:t>Aashoeraa</a:t>
            </a:r>
            <a:r>
              <a:rPr lang="nl-NL" sz="1600" b="1" dirty="0"/>
              <a:t>’ worden aanbevolen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2483768" y="332656"/>
            <a:ext cx="4320480" cy="120243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Oordeel vasten Ramadan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467544" y="4509120"/>
            <a:ext cx="2304256" cy="64807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b="1" dirty="0"/>
              <a:t>Verloochenen</a:t>
            </a:r>
          </a:p>
        </p:txBody>
      </p:sp>
      <p:sp>
        <p:nvSpPr>
          <p:cNvPr id="6" name="Afgeronde rechthoek 5"/>
          <p:cNvSpPr/>
          <p:nvPr/>
        </p:nvSpPr>
        <p:spPr>
          <a:xfrm>
            <a:off x="539552" y="5661248"/>
            <a:ext cx="2088232" cy="93610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b="1" dirty="0"/>
              <a:t>Geen moslim</a:t>
            </a:r>
          </a:p>
        </p:txBody>
      </p:sp>
      <p:sp>
        <p:nvSpPr>
          <p:cNvPr id="7" name="Afgeronde rechthoek 6"/>
          <p:cNvSpPr/>
          <p:nvPr/>
        </p:nvSpPr>
        <p:spPr>
          <a:xfrm>
            <a:off x="3851920" y="5661248"/>
            <a:ext cx="2304256" cy="93610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b="1" dirty="0"/>
              <a:t>Grote zonde</a:t>
            </a:r>
          </a:p>
        </p:txBody>
      </p:sp>
      <p:sp>
        <p:nvSpPr>
          <p:cNvPr id="8" name="PIJL-OMLAAG 7"/>
          <p:cNvSpPr/>
          <p:nvPr/>
        </p:nvSpPr>
        <p:spPr>
          <a:xfrm>
            <a:off x="1259632" y="5157192"/>
            <a:ext cx="57606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OMLAAG 8"/>
          <p:cNvSpPr/>
          <p:nvPr/>
        </p:nvSpPr>
        <p:spPr>
          <a:xfrm>
            <a:off x="4716016" y="5085184"/>
            <a:ext cx="57606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Afgeronde rechthoek 9"/>
          <p:cNvSpPr/>
          <p:nvPr/>
        </p:nvSpPr>
        <p:spPr>
          <a:xfrm>
            <a:off x="3707904" y="4509120"/>
            <a:ext cx="2448272" cy="64807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b="1" dirty="0"/>
              <a:t>Nalatig</a:t>
            </a:r>
          </a:p>
        </p:txBody>
      </p:sp>
      <p:sp>
        <p:nvSpPr>
          <p:cNvPr id="11" name="Afgeronde rechthoek 10"/>
          <p:cNvSpPr/>
          <p:nvPr/>
        </p:nvSpPr>
        <p:spPr>
          <a:xfrm>
            <a:off x="2123728" y="3068960"/>
            <a:ext cx="2376264" cy="72008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/>
              <a:t>Niet vasten</a:t>
            </a:r>
          </a:p>
        </p:txBody>
      </p:sp>
      <p:sp>
        <p:nvSpPr>
          <p:cNvPr id="12" name="Afgeronde rechthoek 11"/>
          <p:cNvSpPr/>
          <p:nvPr/>
        </p:nvSpPr>
        <p:spPr>
          <a:xfrm>
            <a:off x="683568" y="1700808"/>
            <a:ext cx="2808312" cy="108012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b="1" dirty="0"/>
              <a:t>Verplicht volgens consensus</a:t>
            </a:r>
          </a:p>
          <a:p>
            <a:r>
              <a:rPr lang="nl-NL" sz="2400" b="1" dirty="0"/>
              <a:t>2</a:t>
            </a:r>
            <a:r>
              <a:rPr lang="nl-NL" sz="2400" b="1" baseline="30000" dirty="0"/>
              <a:t>e</a:t>
            </a:r>
            <a:r>
              <a:rPr lang="nl-NL" sz="2400" b="1" dirty="0"/>
              <a:t> zuil  </a:t>
            </a:r>
          </a:p>
        </p:txBody>
      </p:sp>
      <p:grpSp>
        <p:nvGrpSpPr>
          <p:cNvPr id="25" name="Groep 24"/>
          <p:cNvGrpSpPr/>
          <p:nvPr/>
        </p:nvGrpSpPr>
        <p:grpSpPr>
          <a:xfrm>
            <a:off x="1619672" y="3789040"/>
            <a:ext cx="3312368" cy="720080"/>
            <a:chOff x="1619672" y="3789040"/>
            <a:chExt cx="3312368" cy="720080"/>
          </a:xfrm>
        </p:grpSpPr>
        <p:cxnSp>
          <p:nvCxnSpPr>
            <p:cNvPr id="14" name="Rechte verbindingslijn 13"/>
            <p:cNvCxnSpPr/>
            <p:nvPr/>
          </p:nvCxnSpPr>
          <p:spPr>
            <a:xfrm>
              <a:off x="1619672" y="4077072"/>
              <a:ext cx="3312368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4"/>
            <p:cNvCxnSpPr/>
            <p:nvPr/>
          </p:nvCxnSpPr>
          <p:spPr>
            <a:xfrm flipV="1">
              <a:off x="3347864" y="3789040"/>
              <a:ext cx="0" cy="288032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18"/>
            <p:cNvCxnSpPr/>
            <p:nvPr/>
          </p:nvCxnSpPr>
          <p:spPr>
            <a:xfrm flipV="1">
              <a:off x="1619672" y="4077072"/>
              <a:ext cx="0" cy="432048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echte verbindingslijn 22"/>
            <p:cNvCxnSpPr/>
            <p:nvPr/>
          </p:nvCxnSpPr>
          <p:spPr>
            <a:xfrm flipV="1">
              <a:off x="4932040" y="4077072"/>
              <a:ext cx="0" cy="432048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3059832" y="188640"/>
            <a:ext cx="2880320" cy="9144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Ramadan</a:t>
            </a:r>
          </a:p>
        </p:txBody>
      </p:sp>
      <p:sp>
        <p:nvSpPr>
          <p:cNvPr id="3" name="Afgeronde rechthoek 2"/>
          <p:cNvSpPr/>
          <p:nvPr/>
        </p:nvSpPr>
        <p:spPr>
          <a:xfrm>
            <a:off x="5292080" y="1412776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b="1" dirty="0"/>
              <a:t>  </a:t>
            </a:r>
            <a:r>
              <a:rPr lang="nl-NL" sz="3200" b="1" dirty="0"/>
              <a:t>Begin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899592" y="1412776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Einde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7164288" y="2708920"/>
            <a:ext cx="1728192" cy="115212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/>
              <a:t>Voltooien </a:t>
            </a:r>
            <a:r>
              <a:rPr lang="nl-NL" sz="1600" b="1" dirty="0" err="1"/>
              <a:t>Sha’baan</a:t>
            </a:r>
            <a:r>
              <a:rPr lang="nl-NL" sz="1600" b="1" dirty="0"/>
              <a:t> 30 dagen</a:t>
            </a:r>
          </a:p>
        </p:txBody>
      </p:sp>
      <p:sp>
        <p:nvSpPr>
          <p:cNvPr id="6" name="Afgeronde rechthoek 5"/>
          <p:cNvSpPr/>
          <p:nvPr/>
        </p:nvSpPr>
        <p:spPr>
          <a:xfrm>
            <a:off x="4427984" y="2708920"/>
            <a:ext cx="2016224" cy="100811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/>
              <a:t>Visuele waarneming nieuwe maan door  twee betrouwbaren</a:t>
            </a:r>
          </a:p>
        </p:txBody>
      </p:sp>
      <p:sp>
        <p:nvSpPr>
          <p:cNvPr id="7" name="Afgeronde rechthoek 6"/>
          <p:cNvSpPr/>
          <p:nvPr/>
        </p:nvSpPr>
        <p:spPr>
          <a:xfrm>
            <a:off x="7236296" y="4005064"/>
            <a:ext cx="1728192" cy="1944216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/>
              <a:t>Visuele waarneming door grote groep.</a:t>
            </a:r>
          </a:p>
        </p:txBody>
      </p:sp>
      <p:sp>
        <p:nvSpPr>
          <p:cNvPr id="8" name="Afgeronde rechthoek 7"/>
          <p:cNvSpPr/>
          <p:nvPr/>
        </p:nvSpPr>
        <p:spPr>
          <a:xfrm>
            <a:off x="4499992" y="4005064"/>
            <a:ext cx="1728192" cy="1944216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/>
              <a:t>Visuele waarneming door één betrouwbare in omgeving die hier geen acht op slaat.</a:t>
            </a:r>
          </a:p>
        </p:txBody>
      </p:sp>
      <p:cxnSp>
        <p:nvCxnSpPr>
          <p:cNvPr id="9" name="Rechte verbindingslijn 8"/>
          <p:cNvCxnSpPr/>
          <p:nvPr/>
        </p:nvCxnSpPr>
        <p:spPr>
          <a:xfrm flipV="1">
            <a:off x="4499992" y="1124744"/>
            <a:ext cx="0" cy="6480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 flipH="1">
            <a:off x="3779912" y="1772816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ep 20"/>
          <p:cNvGrpSpPr/>
          <p:nvPr/>
        </p:nvGrpSpPr>
        <p:grpSpPr>
          <a:xfrm>
            <a:off x="6228184" y="2276872"/>
            <a:ext cx="1008112" cy="2232248"/>
            <a:chOff x="6228184" y="2276872"/>
            <a:chExt cx="1008112" cy="2232248"/>
          </a:xfrm>
        </p:grpSpPr>
        <p:cxnSp>
          <p:nvCxnSpPr>
            <p:cNvPr id="14" name="Rechte verbindingslijn 13"/>
            <p:cNvCxnSpPr/>
            <p:nvPr/>
          </p:nvCxnSpPr>
          <p:spPr>
            <a:xfrm flipV="1">
              <a:off x="6804248" y="2276872"/>
              <a:ext cx="0" cy="22322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ep 19"/>
            <p:cNvGrpSpPr/>
            <p:nvPr/>
          </p:nvGrpSpPr>
          <p:grpSpPr>
            <a:xfrm>
              <a:off x="6228184" y="3068960"/>
              <a:ext cx="1008112" cy="1440160"/>
              <a:chOff x="6228184" y="3068960"/>
              <a:chExt cx="1008112" cy="1440160"/>
            </a:xfrm>
          </p:grpSpPr>
          <p:cxnSp>
            <p:nvCxnSpPr>
              <p:cNvPr id="16" name="Rechte verbindingslijn 15"/>
              <p:cNvCxnSpPr/>
              <p:nvPr/>
            </p:nvCxnSpPr>
            <p:spPr>
              <a:xfrm flipH="1">
                <a:off x="6228184" y="4509120"/>
                <a:ext cx="1008112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33"/>
              <p:cNvCxnSpPr/>
              <p:nvPr/>
            </p:nvCxnSpPr>
            <p:spPr>
              <a:xfrm flipH="1">
                <a:off x="6444208" y="3068960"/>
                <a:ext cx="72008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Broche 34"/>
              <p:cNvSpPr/>
              <p:nvPr/>
            </p:nvSpPr>
            <p:spPr>
              <a:xfrm>
                <a:off x="6516216" y="3429000"/>
                <a:ext cx="576064" cy="576064"/>
              </a:xfrm>
              <a:prstGeom prst="plaqu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/>
                  <a:t>OF</a:t>
                </a:r>
              </a:p>
            </p:txBody>
          </p:sp>
        </p:grpSp>
      </p:grpSp>
      <p:sp>
        <p:nvSpPr>
          <p:cNvPr id="36" name="Afgeronde rechthoek 35"/>
          <p:cNvSpPr/>
          <p:nvPr/>
        </p:nvSpPr>
        <p:spPr>
          <a:xfrm>
            <a:off x="2483768" y="2708920"/>
            <a:ext cx="1728192" cy="79208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/>
              <a:t>Voltooien Ramadan 30 dagen</a:t>
            </a:r>
          </a:p>
        </p:txBody>
      </p:sp>
      <p:sp>
        <p:nvSpPr>
          <p:cNvPr id="37" name="Afgeronde rechthoek 36"/>
          <p:cNvSpPr/>
          <p:nvPr/>
        </p:nvSpPr>
        <p:spPr>
          <a:xfrm>
            <a:off x="0" y="2708920"/>
            <a:ext cx="1728192" cy="93610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/>
              <a:t>Getuigenis van 2 betrouwbaren  voor nieuwe maan</a:t>
            </a:r>
          </a:p>
        </p:txBody>
      </p:sp>
      <p:grpSp>
        <p:nvGrpSpPr>
          <p:cNvPr id="22" name="Groep 21"/>
          <p:cNvGrpSpPr/>
          <p:nvPr/>
        </p:nvGrpSpPr>
        <p:grpSpPr>
          <a:xfrm>
            <a:off x="1691680" y="2276872"/>
            <a:ext cx="792088" cy="936104"/>
            <a:chOff x="1691680" y="2276872"/>
            <a:chExt cx="792088" cy="936104"/>
          </a:xfrm>
        </p:grpSpPr>
        <p:cxnSp>
          <p:nvCxnSpPr>
            <p:cNvPr id="38" name="Rechte verbindingslijn 37"/>
            <p:cNvCxnSpPr/>
            <p:nvPr/>
          </p:nvCxnSpPr>
          <p:spPr>
            <a:xfrm flipV="1">
              <a:off x="2123728" y="2276872"/>
              <a:ext cx="0" cy="93610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Rechte verbindingslijn 39"/>
            <p:cNvCxnSpPr/>
            <p:nvPr/>
          </p:nvCxnSpPr>
          <p:spPr>
            <a:xfrm flipH="1">
              <a:off x="1691680" y="3212976"/>
              <a:ext cx="792088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Broche 45"/>
            <p:cNvSpPr/>
            <p:nvPr/>
          </p:nvSpPr>
          <p:spPr>
            <a:xfrm>
              <a:off x="1835696" y="2348880"/>
              <a:ext cx="576064" cy="576064"/>
            </a:xfrm>
            <a:prstGeom prst="plaqu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OF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36" grpId="0" animBg="1"/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2987824" y="188640"/>
            <a:ext cx="3312368" cy="9144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Verwante onderwerpen</a:t>
            </a:r>
          </a:p>
        </p:txBody>
      </p:sp>
      <p:sp>
        <p:nvSpPr>
          <p:cNvPr id="3" name="Afgeronde rechthoek 2"/>
          <p:cNvSpPr/>
          <p:nvPr/>
        </p:nvSpPr>
        <p:spPr>
          <a:xfrm>
            <a:off x="683568" y="1340768"/>
            <a:ext cx="3168352" cy="72008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Astronomische berekening?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683568" y="2636912"/>
            <a:ext cx="3168352" cy="72008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Moeten alle moslims tegelijk vasten?</a:t>
            </a:r>
          </a:p>
        </p:txBody>
      </p:sp>
      <p:sp>
        <p:nvSpPr>
          <p:cNvPr id="7" name="Afgeronde rechthoek 6"/>
          <p:cNvSpPr/>
          <p:nvPr/>
        </p:nvSpPr>
        <p:spPr>
          <a:xfrm>
            <a:off x="611560" y="5345832"/>
            <a:ext cx="3168352" cy="72008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Reizen naar een land met andere Ramadankalender? </a:t>
            </a:r>
          </a:p>
        </p:txBody>
      </p:sp>
      <p:sp>
        <p:nvSpPr>
          <p:cNvPr id="8" name="Afgeronde rechthoek 7"/>
          <p:cNvSpPr/>
          <p:nvPr/>
        </p:nvSpPr>
        <p:spPr>
          <a:xfrm>
            <a:off x="4283968" y="4553744"/>
            <a:ext cx="3168352" cy="108012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Eigen land vast men 30 dagen</a:t>
            </a:r>
          </a:p>
          <a:p>
            <a:pPr algn="ctr"/>
            <a:r>
              <a:rPr lang="nl-NL" b="1" dirty="0"/>
              <a:t>Reist naar ander land waar volgende dag 29 of 30 Ramadan is</a:t>
            </a:r>
          </a:p>
        </p:txBody>
      </p:sp>
      <p:sp>
        <p:nvSpPr>
          <p:cNvPr id="9" name="Afgeronde rechthoek 8"/>
          <p:cNvSpPr/>
          <p:nvPr/>
        </p:nvSpPr>
        <p:spPr>
          <a:xfrm>
            <a:off x="4283968" y="5777880"/>
            <a:ext cx="3168352" cy="108012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Eigen land vast men 28 dagen</a:t>
            </a:r>
          </a:p>
          <a:p>
            <a:pPr algn="ctr"/>
            <a:r>
              <a:rPr lang="nl-NL" b="1" dirty="0"/>
              <a:t>Reist naar ander land waar volgende dag ‘</a:t>
            </a:r>
            <a:r>
              <a:rPr lang="nl-NL" b="1" dirty="0" err="1"/>
              <a:t>Ied</a:t>
            </a:r>
            <a:r>
              <a:rPr lang="nl-NL" b="1" dirty="0"/>
              <a:t> is</a:t>
            </a:r>
          </a:p>
        </p:txBody>
      </p:sp>
      <p:sp>
        <p:nvSpPr>
          <p:cNvPr id="10" name="Afgeronde rechthoek 9"/>
          <p:cNvSpPr/>
          <p:nvPr/>
        </p:nvSpPr>
        <p:spPr>
          <a:xfrm>
            <a:off x="7956376" y="4553744"/>
            <a:ext cx="1008112" cy="108012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Vast mee</a:t>
            </a:r>
          </a:p>
        </p:txBody>
      </p:sp>
      <p:sp>
        <p:nvSpPr>
          <p:cNvPr id="12" name="Afgeronde rechthoek 11"/>
          <p:cNvSpPr/>
          <p:nvPr/>
        </p:nvSpPr>
        <p:spPr>
          <a:xfrm>
            <a:off x="7956376" y="5777880"/>
            <a:ext cx="1008112" cy="108012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Viert mee en haalt dag in</a:t>
            </a:r>
          </a:p>
        </p:txBody>
      </p:sp>
      <p:sp>
        <p:nvSpPr>
          <p:cNvPr id="13" name="PIJL-RECHTS 12"/>
          <p:cNvSpPr/>
          <p:nvPr/>
        </p:nvSpPr>
        <p:spPr>
          <a:xfrm>
            <a:off x="7452320" y="5057800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PIJL-RECHTS 13"/>
          <p:cNvSpPr/>
          <p:nvPr/>
        </p:nvSpPr>
        <p:spPr>
          <a:xfrm>
            <a:off x="7452320" y="6137920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Afgeronde rechthoek 14"/>
          <p:cNvSpPr/>
          <p:nvPr/>
        </p:nvSpPr>
        <p:spPr>
          <a:xfrm>
            <a:off x="4283968" y="2204864"/>
            <a:ext cx="3168352" cy="72008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Ja </a:t>
            </a:r>
          </a:p>
          <a:p>
            <a:pPr algn="ctr"/>
            <a:r>
              <a:rPr lang="nl-NL" dirty="0"/>
              <a:t>(meerderheid geleerden)</a:t>
            </a:r>
          </a:p>
        </p:txBody>
      </p:sp>
      <p:sp>
        <p:nvSpPr>
          <p:cNvPr id="16" name="Afgeronde rechthoek 15"/>
          <p:cNvSpPr/>
          <p:nvPr/>
        </p:nvSpPr>
        <p:spPr>
          <a:xfrm>
            <a:off x="4283968" y="3068960"/>
            <a:ext cx="3168352" cy="72008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Nee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2483768" y="548680"/>
            <a:ext cx="374441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/>
              <a:t>Handelingen</a:t>
            </a:r>
          </a:p>
        </p:txBody>
      </p:sp>
      <p:sp>
        <p:nvSpPr>
          <p:cNvPr id="3" name="Afgeronde rechthoek 2"/>
          <p:cNvSpPr/>
          <p:nvPr/>
        </p:nvSpPr>
        <p:spPr>
          <a:xfrm>
            <a:off x="611560" y="2492896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Toegestaan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5508104" y="2514600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Aanbevolen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611560" y="4077072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Verboden</a:t>
            </a:r>
          </a:p>
        </p:txBody>
      </p:sp>
      <p:sp>
        <p:nvSpPr>
          <p:cNvPr id="6" name="Afgeronde rechthoek 5"/>
          <p:cNvSpPr/>
          <p:nvPr/>
        </p:nvSpPr>
        <p:spPr>
          <a:xfrm>
            <a:off x="5508104" y="4077072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b="1" dirty="0"/>
              <a:t>Afkeurenswaardig</a:t>
            </a:r>
          </a:p>
        </p:txBody>
      </p:sp>
      <p:grpSp>
        <p:nvGrpSpPr>
          <p:cNvPr id="10" name="Groep 9"/>
          <p:cNvGrpSpPr/>
          <p:nvPr/>
        </p:nvGrpSpPr>
        <p:grpSpPr>
          <a:xfrm>
            <a:off x="3491880" y="1412776"/>
            <a:ext cx="2016224" cy="3049488"/>
            <a:chOff x="3491880" y="1412776"/>
            <a:chExt cx="2016224" cy="3049488"/>
          </a:xfrm>
        </p:grpSpPr>
        <p:cxnSp>
          <p:nvCxnSpPr>
            <p:cNvPr id="8" name="Rechte verbindingslijn 7"/>
            <p:cNvCxnSpPr/>
            <p:nvPr/>
          </p:nvCxnSpPr>
          <p:spPr>
            <a:xfrm>
              <a:off x="3491880" y="4437112"/>
              <a:ext cx="2016224" cy="2515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8"/>
            <p:cNvCxnSpPr/>
            <p:nvPr/>
          </p:nvCxnSpPr>
          <p:spPr>
            <a:xfrm>
              <a:off x="3491880" y="2852936"/>
              <a:ext cx="2016224" cy="2515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0"/>
            <p:cNvCxnSpPr/>
            <p:nvPr/>
          </p:nvCxnSpPr>
          <p:spPr>
            <a:xfrm>
              <a:off x="4355976" y="1412776"/>
              <a:ext cx="0" cy="302433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2339752" y="620688"/>
            <a:ext cx="489654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/>
              <a:t>Wijsheden</a:t>
            </a:r>
          </a:p>
        </p:txBody>
      </p:sp>
      <p:sp>
        <p:nvSpPr>
          <p:cNvPr id="3" name="Afgeronde rechthoek 2"/>
          <p:cNvSpPr/>
          <p:nvPr/>
        </p:nvSpPr>
        <p:spPr>
          <a:xfrm>
            <a:off x="3203848" y="1988840"/>
            <a:ext cx="324036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Versterken band met de Heer 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3203848" y="3212976"/>
            <a:ext cx="324036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Opvoeding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3203848" y="4509120"/>
            <a:ext cx="324036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Gezondheid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2699792" y="260648"/>
            <a:ext cx="403244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/>
              <a:t>Definitie vasten</a:t>
            </a:r>
          </a:p>
        </p:txBody>
      </p:sp>
      <p:sp>
        <p:nvSpPr>
          <p:cNvPr id="3" name="Afgeronde rechthoek 2"/>
          <p:cNvSpPr/>
          <p:nvPr/>
        </p:nvSpPr>
        <p:spPr>
          <a:xfrm>
            <a:off x="6012160" y="2276872"/>
            <a:ext cx="2880320" cy="79208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 err="1"/>
              <a:t>Imsaak</a:t>
            </a:r>
            <a:endParaRPr lang="nl-NL" sz="2800" b="1" dirty="0"/>
          </a:p>
          <a:p>
            <a:pPr algn="ctr"/>
            <a:r>
              <a:rPr lang="nl-NL" sz="2400" dirty="0"/>
              <a:t>(onthouding)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6012160" y="3212976"/>
            <a:ext cx="2880320" cy="79208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/>
              <a:t>Intentie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6012160" y="4149080"/>
            <a:ext cx="2880320" cy="79208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/>
              <a:t>Bepaalde zaken</a:t>
            </a:r>
          </a:p>
        </p:txBody>
      </p:sp>
      <p:sp>
        <p:nvSpPr>
          <p:cNvPr id="6" name="Afgeronde rechthoek 5"/>
          <p:cNvSpPr/>
          <p:nvPr/>
        </p:nvSpPr>
        <p:spPr>
          <a:xfrm>
            <a:off x="6012160" y="5085184"/>
            <a:ext cx="2880320" cy="79208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/>
              <a:t>Bepaalde personen</a:t>
            </a:r>
          </a:p>
        </p:txBody>
      </p:sp>
      <p:sp>
        <p:nvSpPr>
          <p:cNvPr id="7" name="Afgeronde rechthoek 6"/>
          <p:cNvSpPr/>
          <p:nvPr/>
        </p:nvSpPr>
        <p:spPr>
          <a:xfrm>
            <a:off x="6012160" y="6015608"/>
            <a:ext cx="2880320" cy="72576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/>
              <a:t>Bepaalde tijd</a:t>
            </a:r>
          </a:p>
        </p:txBody>
      </p:sp>
      <p:sp>
        <p:nvSpPr>
          <p:cNvPr id="8" name="Achthoek 7"/>
          <p:cNvSpPr/>
          <p:nvPr/>
        </p:nvSpPr>
        <p:spPr>
          <a:xfrm>
            <a:off x="5220072" y="2492896"/>
            <a:ext cx="432048" cy="432048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9" name="Achthoek 8"/>
          <p:cNvSpPr/>
          <p:nvPr/>
        </p:nvSpPr>
        <p:spPr>
          <a:xfrm>
            <a:off x="5220072" y="4365104"/>
            <a:ext cx="432048" cy="432048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0" name="Achthoek 9"/>
          <p:cNvSpPr/>
          <p:nvPr/>
        </p:nvSpPr>
        <p:spPr>
          <a:xfrm>
            <a:off x="5220072" y="3429000"/>
            <a:ext cx="432048" cy="432048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Achthoek 10"/>
          <p:cNvSpPr/>
          <p:nvPr/>
        </p:nvSpPr>
        <p:spPr>
          <a:xfrm>
            <a:off x="5220072" y="5301208"/>
            <a:ext cx="432048" cy="432048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2" name="Achthoek 11"/>
          <p:cNvSpPr/>
          <p:nvPr/>
        </p:nvSpPr>
        <p:spPr>
          <a:xfrm>
            <a:off x="5220072" y="6165304"/>
            <a:ext cx="432048" cy="432048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3" name="Afgeronde rechthoek 12"/>
          <p:cNvSpPr/>
          <p:nvPr/>
        </p:nvSpPr>
        <p:spPr>
          <a:xfrm>
            <a:off x="5724128" y="1196752"/>
            <a:ext cx="3168352" cy="79208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/>
              <a:t>Religieus</a:t>
            </a:r>
            <a:endParaRPr lang="nl-NL" sz="4000" dirty="0"/>
          </a:p>
        </p:txBody>
      </p:sp>
      <p:sp>
        <p:nvSpPr>
          <p:cNvPr id="14" name="Afgeronde rechthoek 13"/>
          <p:cNvSpPr/>
          <p:nvPr/>
        </p:nvSpPr>
        <p:spPr>
          <a:xfrm>
            <a:off x="251520" y="1196752"/>
            <a:ext cx="3384376" cy="79208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/>
              <a:t>Vakkundig</a:t>
            </a:r>
            <a:endParaRPr lang="nl-NL" sz="4000" dirty="0"/>
          </a:p>
        </p:txBody>
      </p:sp>
      <p:sp>
        <p:nvSpPr>
          <p:cNvPr id="15" name="PIJL-OMLAAG 14"/>
          <p:cNvSpPr/>
          <p:nvPr/>
        </p:nvSpPr>
        <p:spPr>
          <a:xfrm>
            <a:off x="1763688" y="1988840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PIJL-OMLAAG 15"/>
          <p:cNvSpPr/>
          <p:nvPr/>
        </p:nvSpPr>
        <p:spPr>
          <a:xfrm>
            <a:off x="7236296" y="1988840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Afgeronde rechthoek 16"/>
          <p:cNvSpPr/>
          <p:nvPr/>
        </p:nvSpPr>
        <p:spPr>
          <a:xfrm>
            <a:off x="539552" y="2276872"/>
            <a:ext cx="2880320" cy="79208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/>
              <a:t>Onthouding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771800" y="548680"/>
            <a:ext cx="374441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/>
              <a:t>Vasten 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611560" y="2492896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Zuilen</a:t>
            </a:r>
          </a:p>
        </p:txBody>
      </p:sp>
      <p:sp>
        <p:nvSpPr>
          <p:cNvPr id="7" name="Afgeronde rechthoek 6"/>
          <p:cNvSpPr/>
          <p:nvPr/>
        </p:nvSpPr>
        <p:spPr>
          <a:xfrm>
            <a:off x="5508104" y="2420888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Voorwaarden</a:t>
            </a:r>
          </a:p>
        </p:txBody>
      </p:sp>
      <p:sp>
        <p:nvSpPr>
          <p:cNvPr id="8" name="Afgeronde rechthoek 7"/>
          <p:cNvSpPr/>
          <p:nvPr/>
        </p:nvSpPr>
        <p:spPr>
          <a:xfrm>
            <a:off x="611560" y="4077072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Handelingen</a:t>
            </a:r>
          </a:p>
        </p:txBody>
      </p:sp>
      <p:sp>
        <p:nvSpPr>
          <p:cNvPr id="9" name="Afgeronde rechthoek 8"/>
          <p:cNvSpPr/>
          <p:nvPr/>
        </p:nvSpPr>
        <p:spPr>
          <a:xfrm>
            <a:off x="5508104" y="4005064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Soorten</a:t>
            </a:r>
          </a:p>
        </p:txBody>
      </p:sp>
      <p:sp>
        <p:nvSpPr>
          <p:cNvPr id="10" name="Afgeronde rechthoek 9"/>
          <p:cNvSpPr/>
          <p:nvPr/>
        </p:nvSpPr>
        <p:spPr>
          <a:xfrm>
            <a:off x="3131840" y="5589240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 err="1"/>
              <a:t>Verbrekers</a:t>
            </a:r>
            <a:endParaRPr lang="nl-NL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2699792" y="188640"/>
            <a:ext cx="37444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/>
              <a:t>Voorwaarden</a:t>
            </a:r>
          </a:p>
          <a:p>
            <a:pPr algn="ctr"/>
            <a:r>
              <a:rPr lang="nl-NL" sz="4000" b="1" dirty="0"/>
              <a:t>vasten</a:t>
            </a:r>
          </a:p>
        </p:txBody>
      </p:sp>
      <p:sp>
        <p:nvSpPr>
          <p:cNvPr id="3" name="Afgeronde rechthoek 2"/>
          <p:cNvSpPr/>
          <p:nvPr/>
        </p:nvSpPr>
        <p:spPr>
          <a:xfrm>
            <a:off x="5652120" y="1628800"/>
            <a:ext cx="3096344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Verplichtstelling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251520" y="1628800"/>
            <a:ext cx="3312368" cy="108012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1" dirty="0"/>
          </a:p>
          <a:p>
            <a:pPr algn="ctr"/>
            <a:r>
              <a:rPr lang="nl-NL" sz="2400" b="1" dirty="0"/>
              <a:t>Verplichtstelling</a:t>
            </a:r>
          </a:p>
          <a:p>
            <a:pPr algn="ctr"/>
            <a:r>
              <a:rPr lang="nl-NL" sz="2400" b="1" dirty="0"/>
              <a:t>&amp;</a:t>
            </a:r>
          </a:p>
          <a:p>
            <a:pPr algn="ctr"/>
            <a:r>
              <a:rPr lang="nl-NL" sz="2400" b="1" dirty="0"/>
              <a:t>Geldigheid</a:t>
            </a:r>
          </a:p>
          <a:p>
            <a:pPr algn="ctr"/>
            <a:endParaRPr lang="nl-NL" sz="3200" b="1" dirty="0"/>
          </a:p>
        </p:txBody>
      </p:sp>
      <p:sp>
        <p:nvSpPr>
          <p:cNvPr id="5" name="Afgeronde rechthoek 4"/>
          <p:cNvSpPr/>
          <p:nvPr/>
        </p:nvSpPr>
        <p:spPr>
          <a:xfrm>
            <a:off x="3131840" y="4149080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Geldigheid 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5724128" y="2780928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nl-NL" dirty="0"/>
              <a:t> Volwassenheid</a:t>
            </a:r>
          </a:p>
          <a:p>
            <a:pPr>
              <a:buFont typeface="Wingdings" pitchFamily="2" charset="2"/>
              <a:buChar char="v"/>
            </a:pPr>
            <a:r>
              <a:rPr lang="nl-NL" dirty="0"/>
              <a:t> Vermogen (niet ziek of oud)</a:t>
            </a:r>
          </a:p>
          <a:p>
            <a:pPr>
              <a:buFont typeface="Wingdings" pitchFamily="2" charset="2"/>
              <a:buChar char="v"/>
            </a:pPr>
            <a:r>
              <a:rPr lang="nl-NL" dirty="0"/>
              <a:t> Vast verblijf (geen reiziger)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755576" y="2780928"/>
            <a:ext cx="25922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nl-NL" dirty="0"/>
              <a:t> Verstand</a:t>
            </a:r>
          </a:p>
          <a:p>
            <a:pPr>
              <a:buFont typeface="Wingdings" pitchFamily="2" charset="2"/>
              <a:buChar char="v"/>
            </a:pPr>
            <a:r>
              <a:rPr lang="nl-NL" dirty="0"/>
              <a:t> Rein van bloeding</a:t>
            </a:r>
          </a:p>
          <a:p>
            <a:r>
              <a:rPr lang="nl-NL" dirty="0"/>
              <a:t>    (kraam en menstruatie)</a:t>
            </a:r>
          </a:p>
          <a:p>
            <a:pPr>
              <a:buFont typeface="Wingdings" pitchFamily="2" charset="2"/>
              <a:buChar char="v"/>
            </a:pPr>
            <a:r>
              <a:rPr lang="nl-NL" dirty="0"/>
              <a:t> Intreden van de tijd </a:t>
            </a:r>
          </a:p>
          <a:p>
            <a:endParaRPr lang="nl-NL" dirty="0"/>
          </a:p>
        </p:txBody>
      </p:sp>
      <p:sp>
        <p:nvSpPr>
          <p:cNvPr id="25" name="Tekstvak 24"/>
          <p:cNvSpPr txBox="1"/>
          <p:nvPr/>
        </p:nvSpPr>
        <p:spPr>
          <a:xfrm>
            <a:off x="3347864" y="537321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nl-NL" dirty="0"/>
              <a:t> Islam</a:t>
            </a:r>
          </a:p>
          <a:p>
            <a:pPr>
              <a:buFont typeface="Wingdings" pitchFamily="2" charset="2"/>
              <a:buChar char="v"/>
            </a:pPr>
            <a:r>
              <a:rPr lang="nl-NL" dirty="0"/>
              <a:t> Geschikte vastentijd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8" grpId="0" uiExpand="1" build="allAtOnce"/>
      <p:bldP spid="25" grpId="0" uiExpan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2411760" y="260648"/>
            <a:ext cx="504056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/>
              <a:t>Wanneer mag een</a:t>
            </a:r>
          </a:p>
          <a:p>
            <a:pPr algn="ctr"/>
            <a:r>
              <a:rPr lang="nl-NL" sz="4000" b="1" dirty="0"/>
              <a:t>reiziger niet vasten?</a:t>
            </a:r>
          </a:p>
        </p:txBody>
      </p:sp>
      <p:sp>
        <p:nvSpPr>
          <p:cNvPr id="3" name="Afgeronde rechthoek 2"/>
          <p:cNvSpPr/>
          <p:nvPr/>
        </p:nvSpPr>
        <p:spPr>
          <a:xfrm>
            <a:off x="3347864" y="2132856"/>
            <a:ext cx="3096344" cy="72008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/>
              <a:t>Alleen Ramadan 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3347864" y="2996952"/>
            <a:ext cx="3096344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/>
              <a:t>Reisafstand</a:t>
            </a:r>
          </a:p>
          <a:p>
            <a:pPr algn="ctr"/>
            <a:r>
              <a:rPr lang="nl-NL" sz="1600" b="1" dirty="0"/>
              <a:t>(die legitimeert het gebed in te korten)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3347864" y="4077072"/>
            <a:ext cx="3096344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/>
              <a:t>Vertrek voor </a:t>
            </a:r>
            <a:r>
              <a:rPr lang="nl-NL" sz="2800" b="1" dirty="0" err="1"/>
              <a:t>Fadjr</a:t>
            </a:r>
            <a:endParaRPr lang="nl-NL" sz="2800" b="1" dirty="0"/>
          </a:p>
        </p:txBody>
      </p:sp>
      <p:sp>
        <p:nvSpPr>
          <p:cNvPr id="6" name="Afgeronde rechthoek 5"/>
          <p:cNvSpPr/>
          <p:nvPr/>
        </p:nvSpPr>
        <p:spPr>
          <a:xfrm>
            <a:off x="3347864" y="5921896"/>
            <a:ext cx="3096344" cy="74746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b="1" dirty="0"/>
              <a:t>Reis niet bedoeld om te zondigen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6732240" y="2132856"/>
            <a:ext cx="21602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Indien men voornemens is om 4  dagen of langer te verblijven op reisbestemming? </a:t>
            </a:r>
          </a:p>
          <a:p>
            <a:endParaRPr lang="nl-NL" dirty="0"/>
          </a:p>
        </p:txBody>
      </p:sp>
      <p:sp>
        <p:nvSpPr>
          <p:cNvPr id="9" name="Afgeronde rechthoek 8"/>
          <p:cNvSpPr/>
          <p:nvPr/>
        </p:nvSpPr>
        <p:spPr>
          <a:xfrm>
            <a:off x="3347864" y="5085184"/>
            <a:ext cx="3096344" cy="72008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b="1" dirty="0"/>
              <a:t>Intentie om niet te vasten voor </a:t>
            </a:r>
            <a:r>
              <a:rPr lang="nl-NL" sz="2400" b="1" dirty="0" err="1"/>
              <a:t>Fadjr</a:t>
            </a:r>
            <a:r>
              <a:rPr lang="nl-NL" sz="2400" b="1" dirty="0"/>
              <a:t> </a:t>
            </a:r>
          </a:p>
        </p:txBody>
      </p:sp>
      <p:sp>
        <p:nvSpPr>
          <p:cNvPr id="10" name="Achthoek 9"/>
          <p:cNvSpPr/>
          <p:nvPr/>
        </p:nvSpPr>
        <p:spPr>
          <a:xfrm>
            <a:off x="2483768" y="2348880"/>
            <a:ext cx="432048" cy="432048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11" name="Achthoek 10"/>
          <p:cNvSpPr/>
          <p:nvPr/>
        </p:nvSpPr>
        <p:spPr>
          <a:xfrm>
            <a:off x="2483768" y="4221088"/>
            <a:ext cx="432048" cy="432048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Achthoek 11"/>
          <p:cNvSpPr/>
          <p:nvPr/>
        </p:nvSpPr>
        <p:spPr>
          <a:xfrm>
            <a:off x="2483768" y="3284984"/>
            <a:ext cx="432048" cy="432048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3" name="Achthoek 12"/>
          <p:cNvSpPr/>
          <p:nvPr/>
        </p:nvSpPr>
        <p:spPr>
          <a:xfrm>
            <a:off x="2483768" y="5157192"/>
            <a:ext cx="432048" cy="432048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4" name="Achthoek 13"/>
          <p:cNvSpPr/>
          <p:nvPr/>
        </p:nvSpPr>
        <p:spPr>
          <a:xfrm>
            <a:off x="2483768" y="6021288"/>
            <a:ext cx="432048" cy="432048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771800" y="548680"/>
            <a:ext cx="374441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Zuilen</a:t>
            </a:r>
          </a:p>
          <a:p>
            <a:pPr algn="ctr"/>
            <a:r>
              <a:rPr lang="nl-NL" sz="3200" b="1" dirty="0"/>
              <a:t>vasten 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539552" y="2420888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 err="1"/>
              <a:t>Imsaak</a:t>
            </a:r>
            <a:endParaRPr lang="nl-NL" sz="3200" b="1" dirty="0"/>
          </a:p>
          <a:p>
            <a:pPr algn="ctr"/>
            <a:r>
              <a:rPr lang="nl-NL" sz="2800" b="1" dirty="0"/>
              <a:t>(Onthouding)</a:t>
            </a:r>
          </a:p>
        </p:txBody>
      </p:sp>
      <p:sp>
        <p:nvSpPr>
          <p:cNvPr id="7" name="Afgeronde rechthoek 6"/>
          <p:cNvSpPr/>
          <p:nvPr/>
        </p:nvSpPr>
        <p:spPr>
          <a:xfrm>
            <a:off x="5508104" y="2420888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Intentie</a:t>
            </a:r>
          </a:p>
        </p:txBody>
      </p:sp>
      <p:sp>
        <p:nvSpPr>
          <p:cNvPr id="9" name="Afgeronde rechthoek 8"/>
          <p:cNvSpPr/>
          <p:nvPr/>
        </p:nvSpPr>
        <p:spPr>
          <a:xfrm>
            <a:off x="5508104" y="4077072"/>
            <a:ext cx="2880320" cy="100811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000" b="1" dirty="0"/>
              <a:t>In de nacht voor </a:t>
            </a:r>
            <a:r>
              <a:rPr lang="nl-NL" sz="2000" b="1" dirty="0" err="1"/>
              <a:t>Fadjr</a:t>
            </a:r>
            <a:r>
              <a:rPr lang="nl-NL" sz="2000" b="1" dirty="0"/>
              <a:t> </a:t>
            </a:r>
          </a:p>
        </p:txBody>
      </p:sp>
      <p:cxnSp>
        <p:nvCxnSpPr>
          <p:cNvPr id="13" name="Rechte verbindingslijn 12"/>
          <p:cNvCxnSpPr/>
          <p:nvPr/>
        </p:nvCxnSpPr>
        <p:spPr>
          <a:xfrm>
            <a:off x="6876256" y="3356992"/>
            <a:ext cx="0" cy="7200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ep 16"/>
          <p:cNvGrpSpPr/>
          <p:nvPr/>
        </p:nvGrpSpPr>
        <p:grpSpPr>
          <a:xfrm>
            <a:off x="3419872" y="1484784"/>
            <a:ext cx="2088232" cy="1440160"/>
            <a:chOff x="3419872" y="1484784"/>
            <a:chExt cx="2088232" cy="1440160"/>
          </a:xfrm>
        </p:grpSpPr>
        <p:cxnSp>
          <p:nvCxnSpPr>
            <p:cNvPr id="26" name="Rechte verbindingslijn 25"/>
            <p:cNvCxnSpPr>
              <a:stCxn id="5" idx="3"/>
              <a:endCxn id="7" idx="1"/>
            </p:cNvCxnSpPr>
            <p:nvPr/>
          </p:nvCxnSpPr>
          <p:spPr>
            <a:xfrm>
              <a:off x="3419872" y="2878088"/>
              <a:ext cx="20882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5"/>
            <p:cNvCxnSpPr/>
            <p:nvPr/>
          </p:nvCxnSpPr>
          <p:spPr>
            <a:xfrm>
              <a:off x="4499992" y="1484784"/>
              <a:ext cx="0" cy="144016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Afgeronde rechthoek 20"/>
          <p:cNvSpPr/>
          <p:nvPr/>
        </p:nvSpPr>
        <p:spPr>
          <a:xfrm>
            <a:off x="539552" y="4077072"/>
            <a:ext cx="2880320" cy="100811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000" b="1" dirty="0"/>
              <a:t>Van alle </a:t>
            </a:r>
            <a:r>
              <a:rPr lang="nl-NL" sz="2000" b="1" dirty="0" err="1"/>
              <a:t>verbrekers</a:t>
            </a:r>
            <a:r>
              <a:rPr lang="nl-NL" sz="2000" b="1" dirty="0"/>
              <a:t> van dageraad tot zonsondergang </a:t>
            </a:r>
          </a:p>
        </p:txBody>
      </p:sp>
      <p:cxnSp>
        <p:nvCxnSpPr>
          <p:cNvPr id="22" name="Rechte verbindingslijn 21"/>
          <p:cNvCxnSpPr/>
          <p:nvPr/>
        </p:nvCxnSpPr>
        <p:spPr>
          <a:xfrm>
            <a:off x="1907704" y="3356992"/>
            <a:ext cx="0" cy="7200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9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2627784" y="188640"/>
            <a:ext cx="374441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Soorten</a:t>
            </a:r>
          </a:p>
          <a:p>
            <a:pPr algn="ctr"/>
            <a:r>
              <a:rPr lang="nl-NL" sz="3200" b="1" dirty="0"/>
              <a:t>vasten </a:t>
            </a:r>
          </a:p>
        </p:txBody>
      </p:sp>
      <p:sp>
        <p:nvSpPr>
          <p:cNvPr id="3" name="Afgeronde rechthoek 2"/>
          <p:cNvSpPr/>
          <p:nvPr/>
        </p:nvSpPr>
        <p:spPr>
          <a:xfrm>
            <a:off x="611560" y="1268760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Verboden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5724128" y="1268760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Verplicht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5724128" y="2204864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nl-NL" dirty="0"/>
              <a:t> Ramadan</a:t>
            </a:r>
          </a:p>
          <a:p>
            <a:pPr>
              <a:buFont typeface="Wingdings" pitchFamily="2" charset="2"/>
              <a:buChar char="v"/>
            </a:pPr>
            <a:r>
              <a:rPr lang="nl-NL" dirty="0"/>
              <a:t> Gelofte (</a:t>
            </a:r>
            <a:r>
              <a:rPr lang="nl-NL" dirty="0" err="1"/>
              <a:t>Nadhr</a:t>
            </a:r>
            <a:r>
              <a:rPr lang="nl-NL" dirty="0"/>
              <a:t>)</a:t>
            </a:r>
          </a:p>
          <a:p>
            <a:pPr>
              <a:buFont typeface="Wingdings" pitchFamily="2" charset="2"/>
              <a:buChar char="v"/>
            </a:pPr>
            <a:r>
              <a:rPr lang="nl-NL" dirty="0"/>
              <a:t> Boetedoening</a:t>
            </a:r>
          </a:p>
          <a:p>
            <a:pPr>
              <a:buFont typeface="Wingdings" pitchFamily="2" charset="2"/>
              <a:buChar char="v"/>
            </a:pPr>
            <a:r>
              <a:rPr lang="nl-NL" dirty="0"/>
              <a:t> Inhalen verplicht vasten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467544" y="2204864"/>
            <a:ext cx="39604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nl-NL" dirty="0"/>
              <a:t> </a:t>
            </a:r>
            <a:r>
              <a:rPr lang="nl-NL" sz="1600" dirty="0"/>
              <a:t>Dag van ‘</a:t>
            </a:r>
            <a:r>
              <a:rPr lang="nl-NL" sz="1600" dirty="0" err="1"/>
              <a:t>Ied</a:t>
            </a:r>
            <a:r>
              <a:rPr lang="nl-NL" sz="1600" dirty="0"/>
              <a:t> </a:t>
            </a:r>
            <a:r>
              <a:rPr lang="nl-NL" sz="1600" dirty="0" err="1"/>
              <a:t>ul-Fi</a:t>
            </a:r>
            <a:r>
              <a:rPr lang="nl-NL" sz="1600" u="sng" dirty="0" err="1"/>
              <a:t>t</a:t>
            </a:r>
            <a:r>
              <a:rPr lang="nl-NL" sz="1600" dirty="0" err="1"/>
              <a:t>r</a:t>
            </a:r>
            <a:endParaRPr lang="nl-NL" sz="1600" dirty="0"/>
          </a:p>
          <a:p>
            <a:pPr>
              <a:buFont typeface="Wingdings" pitchFamily="2" charset="2"/>
              <a:buChar char="v"/>
            </a:pPr>
            <a:r>
              <a:rPr lang="nl-NL" sz="1600" dirty="0"/>
              <a:t>  Eerste drie dagen van Offerfeest</a:t>
            </a:r>
          </a:p>
          <a:p>
            <a:pPr>
              <a:buFont typeface="Wingdings" pitchFamily="2" charset="2"/>
              <a:buChar char="v"/>
            </a:pPr>
            <a:r>
              <a:rPr lang="nl-NL" sz="1600" dirty="0"/>
              <a:t>  Vrouw zonder toestemming van haar man die haar nodig heeft. </a:t>
            </a:r>
          </a:p>
          <a:p>
            <a:pPr>
              <a:buFont typeface="Wingdings" pitchFamily="2" charset="2"/>
              <a:buChar char="v"/>
            </a:pPr>
            <a:r>
              <a:rPr lang="nl-NL" sz="1600" dirty="0"/>
              <a:t>  Vrouw in menstruatie- of kraamperiode</a:t>
            </a:r>
          </a:p>
          <a:p>
            <a:pPr>
              <a:buFont typeface="Wingdings" pitchFamily="2" charset="2"/>
              <a:buChar char="v"/>
            </a:pPr>
            <a:r>
              <a:rPr lang="nl-NL" sz="1600" dirty="0"/>
              <a:t>  Wie dood of uitschakeling zintuigen vreest</a:t>
            </a:r>
          </a:p>
          <a:p>
            <a:pPr>
              <a:buFont typeface="Wingdings" pitchFamily="2" charset="2"/>
              <a:buChar char="v"/>
            </a:pPr>
            <a:r>
              <a:rPr lang="nl-NL" sz="1600" dirty="0"/>
              <a:t>  Aaneengesloten vasten</a:t>
            </a:r>
          </a:p>
          <a:p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539552" y="5103674"/>
            <a:ext cx="532859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nl-NL" dirty="0"/>
              <a:t> </a:t>
            </a:r>
            <a:r>
              <a:rPr lang="nl-NL" sz="1600" dirty="0"/>
              <a:t>Het hele jaar door</a:t>
            </a:r>
          </a:p>
          <a:p>
            <a:pPr>
              <a:buFont typeface="Wingdings" pitchFamily="2" charset="2"/>
              <a:buChar char="v"/>
            </a:pPr>
            <a:r>
              <a:rPr lang="nl-NL" sz="1600" dirty="0"/>
              <a:t> Vierde dag van offerdagen</a:t>
            </a:r>
          </a:p>
          <a:p>
            <a:pPr>
              <a:buFont typeface="Wingdings" pitchFamily="2" charset="2"/>
              <a:buChar char="v"/>
            </a:pPr>
            <a:r>
              <a:rPr lang="nl-NL" sz="1600" dirty="0"/>
              <a:t> Dag van ‘</a:t>
            </a:r>
            <a:r>
              <a:rPr lang="nl-NL" sz="1600" dirty="0" err="1"/>
              <a:t>Arafah</a:t>
            </a:r>
            <a:r>
              <a:rPr lang="nl-NL" sz="1600" dirty="0"/>
              <a:t> voor pelgrim</a:t>
            </a:r>
          </a:p>
          <a:p>
            <a:pPr>
              <a:buFont typeface="Wingdings" pitchFamily="2" charset="2"/>
              <a:buChar char="v"/>
            </a:pPr>
            <a:r>
              <a:rPr lang="nl-NL" sz="1600" dirty="0"/>
              <a:t> Enkel vrijdag of enkel zaterdag</a:t>
            </a:r>
          </a:p>
          <a:p>
            <a:pPr>
              <a:buFont typeface="Wingdings" pitchFamily="2" charset="2"/>
              <a:buChar char="v"/>
            </a:pPr>
            <a:r>
              <a:rPr lang="nl-NL" sz="1600" dirty="0"/>
              <a:t> Dag van twijfel uit voorzorg</a:t>
            </a:r>
          </a:p>
          <a:p>
            <a:pPr>
              <a:buFont typeface="Wingdings" pitchFamily="2" charset="2"/>
              <a:buChar char="v"/>
            </a:pPr>
            <a:r>
              <a:rPr lang="nl-NL" sz="1600" dirty="0"/>
              <a:t> Bepalen van de witte dagen</a:t>
            </a:r>
          </a:p>
          <a:p>
            <a:pPr>
              <a:buFont typeface="Wingdings" pitchFamily="2" charset="2"/>
              <a:buChar char="v"/>
            </a:pPr>
            <a:r>
              <a:rPr lang="nl-NL" sz="1600" dirty="0"/>
              <a:t> Vasten van gast zonder toestemming gastheer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5868144" y="530120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 Zie volgende dia  </a:t>
            </a:r>
          </a:p>
        </p:txBody>
      </p:sp>
      <p:grpSp>
        <p:nvGrpSpPr>
          <p:cNvPr id="16" name="Groep 15"/>
          <p:cNvGrpSpPr/>
          <p:nvPr/>
        </p:nvGrpSpPr>
        <p:grpSpPr>
          <a:xfrm>
            <a:off x="3419872" y="1124744"/>
            <a:ext cx="2304256" cy="3528392"/>
            <a:chOff x="3419872" y="1124744"/>
            <a:chExt cx="2304256" cy="3528392"/>
          </a:xfrm>
        </p:grpSpPr>
        <p:cxnSp>
          <p:nvCxnSpPr>
            <p:cNvPr id="10" name="Rechte verbindingslijn 9"/>
            <p:cNvCxnSpPr/>
            <p:nvPr/>
          </p:nvCxnSpPr>
          <p:spPr>
            <a:xfrm>
              <a:off x="4427984" y="1124744"/>
              <a:ext cx="0" cy="352839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echte verbindingslijn 21"/>
            <p:cNvCxnSpPr>
              <a:stCxn id="4" idx="1"/>
              <a:endCxn id="3" idx="3"/>
            </p:cNvCxnSpPr>
            <p:nvPr/>
          </p:nvCxnSpPr>
          <p:spPr>
            <a:xfrm flipH="1">
              <a:off x="3491880" y="1725960"/>
              <a:ext cx="2232248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2"/>
            <p:cNvCxnSpPr/>
            <p:nvPr/>
          </p:nvCxnSpPr>
          <p:spPr>
            <a:xfrm flipH="1">
              <a:off x="3419872" y="4653136"/>
              <a:ext cx="230425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Afgeronde rechthoek 13"/>
          <p:cNvSpPr/>
          <p:nvPr/>
        </p:nvSpPr>
        <p:spPr>
          <a:xfrm>
            <a:off x="5724128" y="4293096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Aanbevolen</a:t>
            </a:r>
          </a:p>
        </p:txBody>
      </p:sp>
      <p:sp>
        <p:nvSpPr>
          <p:cNvPr id="20" name="Afgeronde rechthoek 19"/>
          <p:cNvSpPr/>
          <p:nvPr/>
        </p:nvSpPr>
        <p:spPr>
          <a:xfrm>
            <a:off x="539552" y="4221088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b="1" dirty="0"/>
              <a:t>Afkeurenswaardig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/>
      <p:bldP spid="7" grpId="0"/>
      <p:bldP spid="8" grpId="0"/>
      <p:bldP spid="12" grpId="0"/>
      <p:bldP spid="14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fgeronde rechthoek 2"/>
          <p:cNvSpPr/>
          <p:nvPr/>
        </p:nvSpPr>
        <p:spPr>
          <a:xfrm>
            <a:off x="3059832" y="620688"/>
            <a:ext cx="2880320" cy="9144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Aanbevolen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5580112" y="2852936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Onbeperkt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683568" y="3789040"/>
            <a:ext cx="4032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nl-NL" b="1" dirty="0"/>
              <a:t> ‘</a:t>
            </a:r>
            <a:r>
              <a:rPr lang="nl-NL" b="1" dirty="0" err="1"/>
              <a:t>Arafah</a:t>
            </a:r>
            <a:r>
              <a:rPr lang="nl-NL" b="1" dirty="0"/>
              <a:t> en de 8 dagen ervoor </a:t>
            </a:r>
          </a:p>
          <a:p>
            <a:pPr>
              <a:buFont typeface="Wingdings" pitchFamily="2" charset="2"/>
              <a:buChar char="v"/>
            </a:pPr>
            <a:r>
              <a:rPr lang="nl-NL" b="1" dirty="0"/>
              <a:t> ‘</a:t>
            </a:r>
            <a:r>
              <a:rPr lang="nl-NL" b="1" dirty="0" err="1"/>
              <a:t>Aashoeraa</a:t>
            </a:r>
            <a:r>
              <a:rPr lang="nl-NL" b="1" dirty="0"/>
              <a:t>’ en 9</a:t>
            </a:r>
            <a:r>
              <a:rPr lang="nl-NL" b="1" baseline="30000" dirty="0"/>
              <a:t>e</a:t>
            </a:r>
            <a:r>
              <a:rPr lang="nl-NL" b="1" dirty="0"/>
              <a:t> dag van </a:t>
            </a:r>
            <a:r>
              <a:rPr lang="nl-NL" b="1" dirty="0" err="1"/>
              <a:t>Moe</a:t>
            </a:r>
            <a:r>
              <a:rPr lang="nl-NL" b="1" u="sng" dirty="0" err="1"/>
              <a:t>h</a:t>
            </a:r>
            <a:r>
              <a:rPr lang="nl-NL" b="1" dirty="0" err="1"/>
              <a:t>arram</a:t>
            </a:r>
            <a:endParaRPr lang="nl-NL" b="1" dirty="0"/>
          </a:p>
          <a:p>
            <a:pPr>
              <a:buFont typeface="Wingdings" pitchFamily="2" charset="2"/>
              <a:buChar char="v"/>
            </a:pPr>
            <a:r>
              <a:rPr lang="nl-NL" b="1" dirty="0"/>
              <a:t> Rest van </a:t>
            </a:r>
            <a:r>
              <a:rPr lang="nl-NL" b="1" dirty="0" err="1"/>
              <a:t>Moe</a:t>
            </a:r>
            <a:r>
              <a:rPr lang="nl-NL" b="1" u="sng" dirty="0" err="1"/>
              <a:t>h</a:t>
            </a:r>
            <a:r>
              <a:rPr lang="nl-NL" b="1" dirty="0" err="1"/>
              <a:t>arram</a:t>
            </a:r>
            <a:endParaRPr lang="nl-NL" b="1" dirty="0"/>
          </a:p>
          <a:p>
            <a:pPr>
              <a:buFont typeface="Wingdings" pitchFamily="2" charset="2"/>
              <a:buChar char="v"/>
            </a:pPr>
            <a:r>
              <a:rPr lang="nl-NL" b="1" dirty="0"/>
              <a:t> 6 dagen van </a:t>
            </a:r>
            <a:r>
              <a:rPr lang="nl-NL" b="1" dirty="0" err="1"/>
              <a:t>Shawwaal</a:t>
            </a:r>
            <a:endParaRPr lang="nl-NL" b="1" dirty="0"/>
          </a:p>
          <a:p>
            <a:pPr>
              <a:buFont typeface="Wingdings" pitchFamily="2" charset="2"/>
              <a:buChar char="v"/>
            </a:pPr>
            <a:r>
              <a:rPr lang="nl-NL" b="1" dirty="0"/>
              <a:t> </a:t>
            </a:r>
            <a:r>
              <a:rPr lang="nl-NL" b="1" dirty="0" err="1"/>
              <a:t>Radjab</a:t>
            </a:r>
            <a:r>
              <a:rPr lang="nl-NL" b="1" dirty="0"/>
              <a:t> en </a:t>
            </a:r>
            <a:r>
              <a:rPr lang="nl-NL" b="1" dirty="0" err="1"/>
              <a:t>Sha’baan</a:t>
            </a:r>
            <a:endParaRPr lang="nl-NL" b="1" dirty="0"/>
          </a:p>
          <a:p>
            <a:pPr>
              <a:buFont typeface="Wingdings" pitchFamily="2" charset="2"/>
              <a:buChar char="v"/>
            </a:pPr>
            <a:r>
              <a:rPr lang="nl-NL" b="1" dirty="0"/>
              <a:t> Maandag en donderdag</a:t>
            </a:r>
          </a:p>
          <a:p>
            <a:pPr>
              <a:buFont typeface="Wingdings" pitchFamily="2" charset="2"/>
              <a:buChar char="v"/>
            </a:pPr>
            <a:r>
              <a:rPr lang="nl-NL" b="1" dirty="0"/>
              <a:t> 3 dagen van elke maand</a:t>
            </a:r>
          </a:p>
        </p:txBody>
      </p:sp>
      <p:sp>
        <p:nvSpPr>
          <p:cNvPr id="11" name="Afgeronde rechthoek 10"/>
          <p:cNvSpPr/>
          <p:nvPr/>
        </p:nvSpPr>
        <p:spPr>
          <a:xfrm>
            <a:off x="683568" y="2852936"/>
            <a:ext cx="2880320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Beperkt</a:t>
            </a:r>
          </a:p>
        </p:txBody>
      </p:sp>
      <p:grpSp>
        <p:nvGrpSpPr>
          <p:cNvPr id="12" name="Groep 11"/>
          <p:cNvGrpSpPr/>
          <p:nvPr/>
        </p:nvGrpSpPr>
        <p:grpSpPr>
          <a:xfrm>
            <a:off x="1979712" y="1556792"/>
            <a:ext cx="5040560" cy="1296144"/>
            <a:chOff x="1979712" y="1556792"/>
            <a:chExt cx="5040560" cy="1296144"/>
          </a:xfrm>
        </p:grpSpPr>
        <p:cxnSp>
          <p:nvCxnSpPr>
            <p:cNvPr id="22" name="Rechte verbindingslijn 21"/>
            <p:cNvCxnSpPr/>
            <p:nvPr/>
          </p:nvCxnSpPr>
          <p:spPr>
            <a:xfrm flipH="1">
              <a:off x="1979712" y="2204864"/>
              <a:ext cx="504056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4"/>
            <p:cNvCxnSpPr/>
            <p:nvPr/>
          </p:nvCxnSpPr>
          <p:spPr>
            <a:xfrm flipV="1">
              <a:off x="7020272" y="2204864"/>
              <a:ext cx="0" cy="64807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>
            <a:xfrm flipV="1">
              <a:off x="1979712" y="2204864"/>
              <a:ext cx="0" cy="64807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17"/>
            <p:cNvCxnSpPr/>
            <p:nvPr/>
          </p:nvCxnSpPr>
          <p:spPr>
            <a:xfrm flipV="1">
              <a:off x="4499992" y="1556792"/>
              <a:ext cx="0" cy="64807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kstvak 9"/>
          <p:cNvSpPr txBox="1"/>
          <p:nvPr/>
        </p:nvSpPr>
        <p:spPr>
          <a:xfrm>
            <a:off x="4860032" y="3789040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Alle overige dagen die niet verboden zijn of geen specifieke aanbeveling verdienen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/>
      <p:bldP spid="11" grpId="0" animBg="1"/>
      <p:bldP spid="10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603</Words>
  <Application>Microsoft Office PowerPoint</Application>
  <PresentationFormat>Diavoorstelling (4:3)</PresentationFormat>
  <Paragraphs>164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HOME</dc:creator>
  <cp:lastModifiedBy>Mohamad Alhadjri</cp:lastModifiedBy>
  <cp:revision>64</cp:revision>
  <dcterms:created xsi:type="dcterms:W3CDTF">2020-04-05T21:31:20Z</dcterms:created>
  <dcterms:modified xsi:type="dcterms:W3CDTF">2020-04-11T23:33:08Z</dcterms:modified>
</cp:coreProperties>
</file>